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71" r:id="rId7"/>
    <p:sldId id="276" r:id="rId8"/>
    <p:sldId id="269" r:id="rId9"/>
    <p:sldId id="272" r:id="rId10"/>
    <p:sldId id="274" r:id="rId11"/>
    <p:sldId id="27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4ED24A-C55E-4B39-B2DE-40AEA424D0A2}" v="773" dt="2025-03-17T11:56:18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9" autoAdjust="0"/>
  </p:normalViewPr>
  <p:slideViewPr>
    <p:cSldViewPr>
      <p:cViewPr varScale="1">
        <p:scale>
          <a:sx n="93" d="100"/>
          <a:sy n="93" d="100"/>
        </p:scale>
        <p:origin x="2124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. Pas" userId="9c70b12595be517b" providerId="LiveId" clId="{E04ED24A-C55E-4B39-B2DE-40AEA424D0A2}"/>
    <pc:docChg chg="undo custSel addSld delSld modSld sldOrd">
      <pc:chgData name="J. Pas" userId="9c70b12595be517b" providerId="LiveId" clId="{E04ED24A-C55E-4B39-B2DE-40AEA424D0A2}" dt="2025-03-17T11:57:10.006" v="1382" actId="113"/>
      <pc:docMkLst>
        <pc:docMk/>
      </pc:docMkLst>
      <pc:sldChg chg="modSp mod">
        <pc:chgData name="J. Pas" userId="9c70b12595be517b" providerId="LiveId" clId="{E04ED24A-C55E-4B39-B2DE-40AEA424D0A2}" dt="2025-03-15T12:01:13.738" v="9" actId="20577"/>
        <pc:sldMkLst>
          <pc:docMk/>
          <pc:sldMk cId="0" sldId="256"/>
        </pc:sldMkLst>
        <pc:spChg chg="mod">
          <ac:chgData name="J. Pas" userId="9c70b12595be517b" providerId="LiveId" clId="{E04ED24A-C55E-4B39-B2DE-40AEA424D0A2}" dt="2025-03-15T12:01:13.738" v="9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J. Pas" userId="9c70b12595be517b" providerId="LiveId" clId="{E04ED24A-C55E-4B39-B2DE-40AEA424D0A2}" dt="2025-03-17T10:46:30.171" v="68" actId="27636"/>
        <pc:sldMkLst>
          <pc:docMk/>
          <pc:sldMk cId="0" sldId="258"/>
        </pc:sldMkLst>
        <pc:spChg chg="mod">
          <ac:chgData name="J. Pas" userId="9c70b12595be517b" providerId="LiveId" clId="{E04ED24A-C55E-4B39-B2DE-40AEA424D0A2}" dt="2025-03-17T10:46:30.171" v="68" actId="27636"/>
          <ac:spMkLst>
            <pc:docMk/>
            <pc:sldMk cId="0" sldId="258"/>
            <ac:spMk id="4" creationId="{00000000-0000-0000-0000-000000000000}"/>
          </ac:spMkLst>
        </pc:spChg>
      </pc:sldChg>
      <pc:sldChg chg="del">
        <pc:chgData name="J. Pas" userId="9c70b12595be517b" providerId="LiveId" clId="{E04ED24A-C55E-4B39-B2DE-40AEA424D0A2}" dt="2025-03-17T10:47:06.824" v="69" actId="47"/>
        <pc:sldMkLst>
          <pc:docMk/>
          <pc:sldMk cId="0" sldId="259"/>
        </pc:sldMkLst>
      </pc:sldChg>
      <pc:sldChg chg="del">
        <pc:chgData name="J. Pas" userId="9c70b12595be517b" providerId="LiveId" clId="{E04ED24A-C55E-4B39-B2DE-40AEA424D0A2}" dt="2025-03-15T12:02:45.260" v="43" actId="47"/>
        <pc:sldMkLst>
          <pc:docMk/>
          <pc:sldMk cId="0" sldId="260"/>
        </pc:sldMkLst>
      </pc:sldChg>
      <pc:sldChg chg="del">
        <pc:chgData name="J. Pas" userId="9c70b12595be517b" providerId="LiveId" clId="{E04ED24A-C55E-4B39-B2DE-40AEA424D0A2}" dt="2025-03-15T12:02:46.703" v="44" actId="47"/>
        <pc:sldMkLst>
          <pc:docMk/>
          <pc:sldMk cId="0" sldId="261"/>
        </pc:sldMkLst>
      </pc:sldChg>
      <pc:sldChg chg="del">
        <pc:chgData name="J. Pas" userId="9c70b12595be517b" providerId="LiveId" clId="{E04ED24A-C55E-4B39-B2DE-40AEA424D0A2}" dt="2025-03-15T12:02:47.476" v="45" actId="47"/>
        <pc:sldMkLst>
          <pc:docMk/>
          <pc:sldMk cId="0" sldId="262"/>
        </pc:sldMkLst>
      </pc:sldChg>
      <pc:sldChg chg="del">
        <pc:chgData name="J. Pas" userId="9c70b12595be517b" providerId="LiveId" clId="{E04ED24A-C55E-4B39-B2DE-40AEA424D0A2}" dt="2025-03-15T12:02:59.425" v="46" actId="47"/>
        <pc:sldMkLst>
          <pc:docMk/>
          <pc:sldMk cId="0" sldId="263"/>
        </pc:sldMkLst>
      </pc:sldChg>
      <pc:sldChg chg="del">
        <pc:chgData name="J. Pas" userId="9c70b12595be517b" providerId="LiveId" clId="{E04ED24A-C55E-4B39-B2DE-40AEA424D0A2}" dt="2025-03-15T12:03:07.419" v="47" actId="47"/>
        <pc:sldMkLst>
          <pc:docMk/>
          <pc:sldMk cId="0" sldId="264"/>
        </pc:sldMkLst>
      </pc:sldChg>
      <pc:sldChg chg="del">
        <pc:chgData name="J. Pas" userId="9c70b12595be517b" providerId="LiveId" clId="{E04ED24A-C55E-4B39-B2DE-40AEA424D0A2}" dt="2025-03-15T12:03:16.574" v="48" actId="47"/>
        <pc:sldMkLst>
          <pc:docMk/>
          <pc:sldMk cId="0" sldId="265"/>
        </pc:sldMkLst>
      </pc:sldChg>
      <pc:sldChg chg="modSp mod modAnim">
        <pc:chgData name="J. Pas" userId="9c70b12595be517b" providerId="LiveId" clId="{E04ED24A-C55E-4B39-B2DE-40AEA424D0A2}" dt="2025-03-17T11:54:25.522" v="1374"/>
        <pc:sldMkLst>
          <pc:docMk/>
          <pc:sldMk cId="0" sldId="266"/>
        </pc:sldMkLst>
        <pc:spChg chg="mod">
          <ac:chgData name="J. Pas" userId="9c70b12595be517b" providerId="LiveId" clId="{E04ED24A-C55E-4B39-B2DE-40AEA424D0A2}" dt="2025-03-15T12:03:27.774" v="52" actId="20577"/>
          <ac:spMkLst>
            <pc:docMk/>
            <pc:sldMk cId="0" sldId="266"/>
            <ac:spMk id="3" creationId="{00000000-0000-0000-0000-000000000000}"/>
          </ac:spMkLst>
        </pc:spChg>
        <pc:spChg chg="mod">
          <ac:chgData name="J. Pas" userId="9c70b12595be517b" providerId="LiveId" clId="{E04ED24A-C55E-4B39-B2DE-40AEA424D0A2}" dt="2025-03-17T10:52:07.354" v="210" actId="20577"/>
          <ac:spMkLst>
            <pc:docMk/>
            <pc:sldMk cId="0" sldId="266"/>
            <ac:spMk id="4" creationId="{00000000-0000-0000-0000-000000000000}"/>
          </ac:spMkLst>
        </pc:spChg>
      </pc:sldChg>
      <pc:sldChg chg="modSp modAnim">
        <pc:chgData name="J. Pas" userId="9c70b12595be517b" providerId="LiveId" clId="{E04ED24A-C55E-4B39-B2DE-40AEA424D0A2}" dt="2025-03-17T11:56:18.330" v="1379"/>
        <pc:sldMkLst>
          <pc:docMk/>
          <pc:sldMk cId="0" sldId="267"/>
        </pc:sldMkLst>
        <pc:spChg chg="mod">
          <ac:chgData name="J. Pas" userId="9c70b12595be517b" providerId="LiveId" clId="{E04ED24A-C55E-4B39-B2DE-40AEA424D0A2}" dt="2025-03-17T10:59:50.418" v="460" actId="20577"/>
          <ac:spMkLst>
            <pc:docMk/>
            <pc:sldMk cId="0" sldId="267"/>
            <ac:spMk id="4" creationId="{00000000-0000-0000-0000-000000000000}"/>
          </ac:spMkLst>
        </pc:spChg>
      </pc:sldChg>
      <pc:sldChg chg="modSp modAnim">
        <pc:chgData name="J. Pas" userId="9c70b12595be517b" providerId="LiveId" clId="{E04ED24A-C55E-4B39-B2DE-40AEA424D0A2}" dt="2025-03-17T11:54:36.399" v="1375"/>
        <pc:sldMkLst>
          <pc:docMk/>
          <pc:sldMk cId="0" sldId="268"/>
        </pc:sldMkLst>
        <pc:spChg chg="mod">
          <ac:chgData name="J. Pas" userId="9c70b12595be517b" providerId="LiveId" clId="{E04ED24A-C55E-4B39-B2DE-40AEA424D0A2}" dt="2025-03-17T11:02:42.987" v="497" actId="20577"/>
          <ac:spMkLst>
            <pc:docMk/>
            <pc:sldMk cId="0" sldId="268"/>
            <ac:spMk id="4" creationId="{00000000-0000-0000-0000-000000000000}"/>
          </ac:spMkLst>
        </pc:spChg>
      </pc:sldChg>
      <pc:sldChg chg="modSp mod modAnim">
        <pc:chgData name="J. Pas" userId="9c70b12595be517b" providerId="LiveId" clId="{E04ED24A-C55E-4B39-B2DE-40AEA424D0A2}" dt="2025-03-17T11:55:14.345" v="1378"/>
        <pc:sldMkLst>
          <pc:docMk/>
          <pc:sldMk cId="0" sldId="269"/>
        </pc:sldMkLst>
        <pc:spChg chg="mod">
          <ac:chgData name="J. Pas" userId="9c70b12595be517b" providerId="LiveId" clId="{E04ED24A-C55E-4B39-B2DE-40AEA424D0A2}" dt="2025-03-15T12:04:08.682" v="56" actId="20577"/>
          <ac:spMkLst>
            <pc:docMk/>
            <pc:sldMk cId="0" sldId="269"/>
            <ac:spMk id="3" creationId="{00000000-0000-0000-0000-000000000000}"/>
          </ac:spMkLst>
        </pc:spChg>
        <pc:spChg chg="mod">
          <ac:chgData name="J. Pas" userId="9c70b12595be517b" providerId="LiveId" clId="{E04ED24A-C55E-4B39-B2DE-40AEA424D0A2}" dt="2025-03-17T11:08:48.377" v="620" actId="20577"/>
          <ac:spMkLst>
            <pc:docMk/>
            <pc:sldMk cId="0" sldId="269"/>
            <ac:spMk id="4" creationId="{00000000-0000-0000-0000-000000000000}"/>
          </ac:spMkLst>
        </pc:spChg>
        <pc:spChg chg="mod">
          <ac:chgData name="J. Pas" userId="9c70b12595be517b" providerId="LiveId" clId="{E04ED24A-C55E-4B39-B2DE-40AEA424D0A2}" dt="2025-03-17T11:08:38.957" v="619" actId="20577"/>
          <ac:spMkLst>
            <pc:docMk/>
            <pc:sldMk cId="0" sldId="269"/>
            <ac:spMk id="5" creationId="{00000000-0000-0000-0000-000000000000}"/>
          </ac:spMkLst>
        </pc:spChg>
      </pc:sldChg>
      <pc:sldChg chg="del">
        <pc:chgData name="J. Pas" userId="9c70b12595be517b" providerId="LiveId" clId="{E04ED24A-C55E-4B39-B2DE-40AEA424D0A2}" dt="2025-03-15T12:05:06.017" v="61" actId="47"/>
        <pc:sldMkLst>
          <pc:docMk/>
          <pc:sldMk cId="0" sldId="270"/>
        </pc:sldMkLst>
      </pc:sldChg>
      <pc:sldChg chg="modSp mod ord modAnim">
        <pc:chgData name="J. Pas" userId="9c70b12595be517b" providerId="LiveId" clId="{E04ED24A-C55E-4B39-B2DE-40AEA424D0A2}" dt="2025-03-17T11:54:49.487" v="1376"/>
        <pc:sldMkLst>
          <pc:docMk/>
          <pc:sldMk cId="0" sldId="271"/>
        </pc:sldMkLst>
        <pc:spChg chg="mod">
          <ac:chgData name="J. Pas" userId="9c70b12595be517b" providerId="LiveId" clId="{E04ED24A-C55E-4B39-B2DE-40AEA424D0A2}" dt="2025-03-15T12:05:19.945" v="65" actId="20577"/>
          <ac:spMkLst>
            <pc:docMk/>
            <pc:sldMk cId="0" sldId="271"/>
            <ac:spMk id="3" creationId="{00000000-0000-0000-0000-000000000000}"/>
          </ac:spMkLst>
        </pc:spChg>
        <pc:spChg chg="mod">
          <ac:chgData name="J. Pas" userId="9c70b12595be517b" providerId="LiveId" clId="{E04ED24A-C55E-4B39-B2DE-40AEA424D0A2}" dt="2025-03-17T11:18:14.671" v="837" actId="20577"/>
          <ac:spMkLst>
            <pc:docMk/>
            <pc:sldMk cId="0" sldId="271"/>
            <ac:spMk id="4" creationId="{00000000-0000-0000-0000-000000000000}"/>
          </ac:spMkLst>
        </pc:spChg>
      </pc:sldChg>
      <pc:sldChg chg="modSp mod">
        <pc:chgData name="J. Pas" userId="9c70b12595be517b" providerId="LiveId" clId="{E04ED24A-C55E-4B39-B2DE-40AEA424D0A2}" dt="2025-03-15T12:04:47.286" v="60" actId="20577"/>
        <pc:sldMkLst>
          <pc:docMk/>
          <pc:sldMk cId="0" sldId="272"/>
        </pc:sldMkLst>
        <pc:spChg chg="mod">
          <ac:chgData name="J. Pas" userId="9c70b12595be517b" providerId="LiveId" clId="{E04ED24A-C55E-4B39-B2DE-40AEA424D0A2}" dt="2025-03-15T12:04:47.286" v="60" actId="20577"/>
          <ac:spMkLst>
            <pc:docMk/>
            <pc:sldMk cId="0" sldId="272"/>
            <ac:spMk id="4" creationId="{00000000-0000-0000-0000-000000000000}"/>
          </ac:spMkLst>
        </pc:spChg>
      </pc:sldChg>
      <pc:sldChg chg="del">
        <pc:chgData name="J. Pas" userId="9c70b12595be517b" providerId="LiveId" clId="{E04ED24A-C55E-4B39-B2DE-40AEA424D0A2}" dt="2025-03-15T12:05:46.767" v="66" actId="47"/>
        <pc:sldMkLst>
          <pc:docMk/>
          <pc:sldMk cId="0" sldId="273"/>
        </pc:sldMkLst>
      </pc:sldChg>
      <pc:sldChg chg="addSp modSp new mod modClrScheme chgLayout">
        <pc:chgData name="J. Pas" userId="9c70b12595be517b" providerId="LiveId" clId="{E04ED24A-C55E-4B39-B2DE-40AEA424D0A2}" dt="2025-03-17T11:57:10.006" v="1382" actId="113"/>
        <pc:sldMkLst>
          <pc:docMk/>
          <pc:sldMk cId="971671013" sldId="276"/>
        </pc:sldMkLst>
        <pc:spChg chg="mod ord">
          <ac:chgData name="J. Pas" userId="9c70b12595be517b" providerId="LiveId" clId="{E04ED24A-C55E-4B39-B2DE-40AEA424D0A2}" dt="2025-03-17T11:34:06.408" v="1154" actId="700"/>
          <ac:spMkLst>
            <pc:docMk/>
            <pc:sldMk cId="971671013" sldId="276"/>
            <ac:spMk id="2" creationId="{6A04D598-A7D9-B86E-5E43-A3FEE6490619}"/>
          </ac:spMkLst>
        </pc:spChg>
        <pc:spChg chg="mod ord">
          <ac:chgData name="J. Pas" userId="9c70b12595be517b" providerId="LiveId" clId="{E04ED24A-C55E-4B39-B2DE-40AEA424D0A2}" dt="2025-03-17T11:56:59.546" v="1380" actId="113"/>
          <ac:spMkLst>
            <pc:docMk/>
            <pc:sldMk cId="971671013" sldId="276"/>
            <ac:spMk id="3" creationId="{510F4D58-7E3A-E962-9E43-4C4BD5781011}"/>
          </ac:spMkLst>
        </pc:spChg>
        <pc:spChg chg="add mod ord">
          <ac:chgData name="J. Pas" userId="9c70b12595be517b" providerId="LiveId" clId="{E04ED24A-C55E-4B39-B2DE-40AEA424D0A2}" dt="2025-03-17T11:57:10.006" v="1382" actId="113"/>
          <ac:spMkLst>
            <pc:docMk/>
            <pc:sldMk cId="971671013" sldId="276"/>
            <ac:spMk id="4" creationId="{A0207D54-85DF-4601-F56F-6A5E862B2083}"/>
          </ac:spMkLst>
        </pc:spChg>
        <pc:picChg chg="add mod ord">
          <ac:chgData name="J. Pas" userId="9c70b12595be517b" providerId="LiveId" clId="{E04ED24A-C55E-4B39-B2DE-40AEA424D0A2}" dt="2025-03-17T11:40:04.968" v="1353" actId="167"/>
          <ac:picMkLst>
            <pc:docMk/>
            <pc:sldMk cId="971671013" sldId="276"/>
            <ac:picMk id="5" creationId="{5BE97013-127A-CD4F-63BF-99C15E421E6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B8D6A-EB0F-41EA-8014-B0AB32210591}" type="datetimeFigureOut">
              <a:rPr lang="nl-NL" smtClean="0"/>
              <a:pPr/>
              <a:t>17-3-2025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C7598-2D5F-445D-BB0A-01BA71AE341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nl-NL" dirty="0"/>
              <a:t>Algemene Leden Vergadering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1752600"/>
          </a:xfrm>
        </p:spPr>
        <p:txBody>
          <a:bodyPr>
            <a:noAutofit/>
          </a:bodyPr>
          <a:lstStyle/>
          <a:p>
            <a:r>
              <a:rPr lang="nl-NL" sz="12500" b="1" dirty="0">
                <a:solidFill>
                  <a:srgbClr val="0070C0"/>
                </a:solidFill>
              </a:rPr>
              <a:t>AGON</a:t>
            </a:r>
          </a:p>
          <a:p>
            <a:r>
              <a:rPr lang="nl-NL" sz="4800" b="1" dirty="0">
                <a:solidFill>
                  <a:srgbClr val="0070C0"/>
                </a:solidFill>
              </a:rPr>
              <a:t>28 maart 2025</a:t>
            </a:r>
          </a:p>
        </p:txBody>
      </p:sp>
      <p:pic>
        <p:nvPicPr>
          <p:cNvPr id="1026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4"/>
            <a:ext cx="2160000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4000" contrast="-18000"/>
          </a:blip>
          <a:srcRect/>
          <a:stretch>
            <a:fillRect/>
          </a:stretch>
        </p:blipFill>
        <p:spPr bwMode="auto">
          <a:xfrm>
            <a:off x="5220072" y="2924944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/>
          <a:lstStyle/>
          <a:p>
            <a:r>
              <a:rPr lang="nl-NL" dirty="0"/>
              <a:t>Rondvraag</a:t>
            </a:r>
          </a:p>
        </p:txBody>
      </p:sp>
      <p:sp>
        <p:nvSpPr>
          <p:cNvPr id="4" name="Ondertitel 3"/>
          <p:cNvSpPr>
            <a:spLocks noGrp="1"/>
          </p:cNvSpPr>
          <p:nvPr>
            <p:ph type="subTitle" idx="4294967295"/>
          </p:nvPr>
        </p:nvSpPr>
        <p:spPr>
          <a:xfrm>
            <a:off x="1547664" y="4221088"/>
            <a:ext cx="4853136" cy="2232100"/>
          </a:xfrm>
        </p:spPr>
        <p:txBody>
          <a:bodyPr>
            <a:normAutofit/>
          </a:bodyPr>
          <a:lstStyle/>
          <a:p>
            <a:pPr marL="514350" indent="-514350" algn="l">
              <a:buNone/>
            </a:pPr>
            <a:endParaRPr lang="nl-NL" dirty="0"/>
          </a:p>
        </p:txBody>
      </p:sp>
    </p:spTree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4000" contrast="-18000"/>
          </a:blip>
          <a:srcRect/>
          <a:stretch>
            <a:fillRect/>
          </a:stretch>
        </p:blipFill>
        <p:spPr bwMode="auto">
          <a:xfrm>
            <a:off x="5220072" y="2924944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r>
              <a:rPr lang="nl-NL" b="1" dirty="0"/>
              <a:t>Het bestuur dankt u hartelijk voor uw aanwezigheid en steun</a:t>
            </a:r>
            <a:br>
              <a:rPr lang="nl-NL" b="1" dirty="0"/>
            </a:br>
            <a:br>
              <a:rPr lang="nl-NL" dirty="0"/>
            </a:b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4294967295"/>
          </p:nvPr>
        </p:nvSpPr>
        <p:spPr>
          <a:xfrm>
            <a:off x="1547664" y="6021288"/>
            <a:ext cx="4853136" cy="431900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None/>
            </a:pPr>
            <a:endParaRPr lang="nl-NL" dirty="0"/>
          </a:p>
        </p:txBody>
      </p:sp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4000" contrast="-18000"/>
          </a:blip>
          <a:srcRect/>
          <a:stretch>
            <a:fillRect/>
          </a:stretch>
        </p:blipFill>
        <p:spPr bwMode="auto">
          <a:xfrm>
            <a:off x="5220072" y="2924944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Verwelkomen / Opening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Ingekomen stukken / mededelingen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Notulen jaarvergadering 2024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Jaarverslag secretaris 2024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Financieel jaarverslag 2024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Verslag kascommissie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Benoeming kascommissie 2025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Rondvraag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Sluiting</a:t>
            </a:r>
          </a:p>
        </p:txBody>
      </p:sp>
    </p:spTree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4000" contrast="-18000"/>
          </a:blip>
          <a:srcRect/>
          <a:stretch>
            <a:fillRect/>
          </a:stretch>
        </p:blipFill>
        <p:spPr bwMode="auto">
          <a:xfrm>
            <a:off x="5220072" y="2924944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758057"/>
          </a:xfrm>
        </p:spPr>
        <p:txBody>
          <a:bodyPr/>
          <a:lstStyle/>
          <a:p>
            <a:r>
              <a:rPr lang="nl-NL" dirty="0"/>
              <a:t>Financieel jaarverslag 2024</a:t>
            </a: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6400800" cy="4752528"/>
          </a:xfrm>
        </p:spPr>
        <p:txBody>
          <a:bodyPr>
            <a:normAutofit/>
          </a:bodyPr>
          <a:lstStyle/>
          <a:p>
            <a:pPr marL="514350" indent="-514350" algn="l">
              <a:tabLst>
                <a:tab pos="3227388" algn="l"/>
              </a:tabLst>
            </a:pPr>
            <a:r>
              <a:rPr lang="nl-NL" sz="2200" dirty="0">
                <a:solidFill>
                  <a:schemeClr val="tx1"/>
                </a:solidFill>
              </a:rPr>
              <a:t>Contributies	 2.058</a:t>
            </a:r>
          </a:p>
          <a:p>
            <a:pPr marL="514350" indent="-514350" algn="l">
              <a:tabLst>
                <a:tab pos="3227388" algn="l"/>
              </a:tabLst>
            </a:pPr>
            <a:r>
              <a:rPr lang="nl-NL" sz="2200" u="sng" dirty="0">
                <a:solidFill>
                  <a:schemeClr val="tx1"/>
                </a:solidFill>
              </a:rPr>
              <a:t>Inkomsten uit service	     195    </a:t>
            </a:r>
          </a:p>
          <a:p>
            <a:pPr marL="514350" indent="-514350" algn="l">
              <a:tabLst>
                <a:tab pos="3227388" algn="l"/>
              </a:tabLst>
            </a:pPr>
            <a:r>
              <a:rPr lang="nl-NL" sz="2200" dirty="0">
                <a:solidFill>
                  <a:schemeClr val="tx1"/>
                </a:solidFill>
              </a:rPr>
              <a:t>		 2.253</a:t>
            </a:r>
          </a:p>
          <a:p>
            <a:pPr marL="514350" indent="-514350" algn="l">
              <a:tabLst>
                <a:tab pos="3227388" algn="l"/>
              </a:tabLst>
            </a:pPr>
            <a:endParaRPr lang="nl-NL" sz="2200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3227388" algn="l"/>
              </a:tabLst>
            </a:pPr>
            <a:r>
              <a:rPr lang="nl-NL" sz="2200" dirty="0">
                <a:solidFill>
                  <a:schemeClr val="tx1"/>
                </a:solidFill>
              </a:rPr>
              <a:t>Inkomsten uit collecte	 3.725</a:t>
            </a:r>
            <a:endParaRPr lang="nl-NL" sz="2200" u="sng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3227388" algn="l"/>
              </a:tabLst>
            </a:pPr>
            <a:endParaRPr lang="nl-NL" sz="2200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3227388" algn="l"/>
              </a:tabLst>
            </a:pPr>
            <a:endParaRPr lang="nl-NL" sz="2200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3227388" algn="l"/>
              </a:tabLst>
            </a:pPr>
            <a:r>
              <a:rPr lang="nl-NL" sz="2200" dirty="0">
                <a:solidFill>
                  <a:schemeClr val="tx1"/>
                </a:solidFill>
              </a:rPr>
              <a:t>Rente inkomsten	     135</a:t>
            </a:r>
          </a:p>
          <a:p>
            <a:pPr marL="514350" indent="-514350" algn="l">
              <a:tabLst>
                <a:tab pos="3227388" algn="l"/>
              </a:tabLst>
            </a:pPr>
            <a:endParaRPr lang="nl-NL" sz="2200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3227388" algn="l"/>
              </a:tabLst>
            </a:pPr>
            <a:r>
              <a:rPr lang="nl-NL" sz="2200" b="1" dirty="0">
                <a:solidFill>
                  <a:schemeClr val="tx1"/>
                </a:solidFill>
              </a:rPr>
              <a:t>Totale inkomsten	  6.113</a:t>
            </a:r>
          </a:p>
        </p:txBody>
      </p:sp>
    </p:spTree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4000" contrast="-18000"/>
          </a:blip>
          <a:srcRect/>
          <a:stretch>
            <a:fillRect/>
          </a:stretch>
        </p:blipFill>
        <p:spPr bwMode="auto">
          <a:xfrm>
            <a:off x="5220072" y="2924944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772400" cy="936103"/>
          </a:xfrm>
        </p:spPr>
        <p:txBody>
          <a:bodyPr/>
          <a:lstStyle/>
          <a:p>
            <a:r>
              <a:rPr lang="nl-NL" dirty="0"/>
              <a:t>uitgaven</a:t>
            </a: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6400800" cy="4752528"/>
          </a:xfrm>
        </p:spPr>
        <p:txBody>
          <a:bodyPr>
            <a:normAutofit/>
          </a:bodyPr>
          <a:lstStyle/>
          <a:p>
            <a:pPr marL="514350" indent="-514350" algn="l">
              <a:tabLst>
                <a:tab pos="3586163" algn="l"/>
              </a:tabLst>
            </a:pPr>
            <a:r>
              <a:rPr lang="nl-NL" sz="2200" dirty="0">
                <a:solidFill>
                  <a:schemeClr val="tx1"/>
                </a:solidFill>
              </a:rPr>
              <a:t>Kantoor- bureau kosten	    255</a:t>
            </a:r>
          </a:p>
          <a:p>
            <a:pPr marL="514350" indent="-514350" algn="l">
              <a:tabLst>
                <a:tab pos="3586163" algn="l"/>
              </a:tabLst>
            </a:pPr>
            <a:r>
              <a:rPr lang="nl-NL" sz="2200" u="sng" dirty="0">
                <a:solidFill>
                  <a:schemeClr val="tx1"/>
                </a:solidFill>
              </a:rPr>
              <a:t>Overige kosten	    650</a:t>
            </a:r>
          </a:p>
          <a:p>
            <a:pPr marL="514350" indent="-514350" algn="l">
              <a:tabLst>
                <a:tab pos="3586163" algn="l"/>
              </a:tabLst>
            </a:pPr>
            <a:r>
              <a:rPr lang="nl-NL" sz="2200" dirty="0">
                <a:solidFill>
                  <a:schemeClr val="tx1"/>
                </a:solidFill>
              </a:rPr>
              <a:t>Totale verenigingskosten	    905</a:t>
            </a:r>
          </a:p>
          <a:p>
            <a:pPr marL="514350" indent="-514350" algn="l">
              <a:tabLst>
                <a:tab pos="3586163" algn="l"/>
              </a:tabLst>
            </a:pPr>
            <a:endParaRPr lang="nl-NL" sz="2200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3586163" algn="l"/>
              </a:tabLst>
            </a:pPr>
            <a:r>
              <a:rPr lang="nl-NL" sz="2200" dirty="0">
                <a:solidFill>
                  <a:schemeClr val="tx1"/>
                </a:solidFill>
              </a:rPr>
              <a:t>Activiteiten	 2.089</a:t>
            </a:r>
          </a:p>
          <a:p>
            <a:pPr marL="514350" indent="-514350" algn="l">
              <a:tabLst>
                <a:tab pos="3586163" algn="l"/>
              </a:tabLst>
            </a:pPr>
            <a:r>
              <a:rPr lang="nl-NL" sz="2200" u="sng" dirty="0">
                <a:solidFill>
                  <a:schemeClr val="tx1"/>
                </a:solidFill>
              </a:rPr>
              <a:t>Eigen bijdrage	 -  346</a:t>
            </a:r>
          </a:p>
          <a:p>
            <a:pPr marL="514350" indent="-514350" algn="l">
              <a:tabLst>
                <a:tab pos="3586163" algn="l"/>
              </a:tabLst>
            </a:pPr>
            <a:r>
              <a:rPr lang="nl-NL" sz="2200" dirty="0">
                <a:solidFill>
                  <a:schemeClr val="tx1"/>
                </a:solidFill>
              </a:rPr>
              <a:t>Totale kosten activiteiten	 1.743</a:t>
            </a:r>
          </a:p>
          <a:p>
            <a:pPr marL="514350" indent="-514350" algn="l">
              <a:tabLst>
                <a:tab pos="3586163" algn="l"/>
              </a:tabLst>
            </a:pPr>
            <a:endParaRPr lang="nl-NL" sz="2200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3586163" algn="l"/>
              </a:tabLst>
            </a:pPr>
            <a:r>
              <a:rPr lang="nl-NL" sz="2200" dirty="0">
                <a:solidFill>
                  <a:schemeClr val="tx1"/>
                </a:solidFill>
              </a:rPr>
              <a:t>Busreis	 9.858</a:t>
            </a:r>
          </a:p>
          <a:p>
            <a:pPr marL="514350" indent="-514350" algn="l">
              <a:tabLst>
                <a:tab pos="3586163" algn="l"/>
              </a:tabLst>
            </a:pPr>
            <a:r>
              <a:rPr lang="nl-NL" sz="2200" u="sng" dirty="0">
                <a:solidFill>
                  <a:schemeClr val="tx1"/>
                </a:solidFill>
              </a:rPr>
              <a:t>Eigenbijdrage-Subsidie               - 6.900</a:t>
            </a:r>
          </a:p>
          <a:p>
            <a:pPr marL="514350" indent="-514350" algn="l">
              <a:tabLst>
                <a:tab pos="3586163" algn="l"/>
              </a:tabLst>
            </a:pPr>
            <a:r>
              <a:rPr lang="nl-NL" sz="2200" dirty="0">
                <a:solidFill>
                  <a:schemeClr val="tx1"/>
                </a:solidFill>
              </a:rPr>
              <a:t>Totale kosten busreis	 2.958</a:t>
            </a:r>
          </a:p>
        </p:txBody>
      </p:sp>
    </p:spTree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4000" contrast="-18000"/>
          </a:blip>
          <a:srcRect/>
          <a:stretch>
            <a:fillRect/>
          </a:stretch>
        </p:blipFill>
        <p:spPr bwMode="auto">
          <a:xfrm>
            <a:off x="5220072" y="2924944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/>
          <a:lstStyle/>
          <a:p>
            <a:r>
              <a:rPr lang="nl-NL" dirty="0"/>
              <a:t>Exploitatie rekening</a:t>
            </a: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6400800" cy="4752528"/>
          </a:xfrm>
        </p:spPr>
        <p:txBody>
          <a:bodyPr>
            <a:normAutofit/>
          </a:bodyPr>
          <a:lstStyle/>
          <a:p>
            <a:pPr marL="514350" indent="-514350" algn="l">
              <a:tabLst>
                <a:tab pos="2868613" algn="l"/>
                <a:tab pos="3586163" algn="l"/>
              </a:tabLst>
            </a:pPr>
            <a:r>
              <a:rPr lang="nl-NL" sz="2200" dirty="0">
                <a:solidFill>
                  <a:schemeClr val="tx1"/>
                </a:solidFill>
              </a:rPr>
              <a:t>Opbrengsten	  6.113</a:t>
            </a:r>
          </a:p>
          <a:p>
            <a:pPr marL="514350" indent="-514350" algn="l">
              <a:tabLst>
                <a:tab pos="2868613" algn="l"/>
                <a:tab pos="3586163" algn="l"/>
              </a:tabLst>
            </a:pPr>
            <a:r>
              <a:rPr lang="nl-NL" sz="2200" u="sng" dirty="0">
                <a:solidFill>
                  <a:schemeClr val="tx1"/>
                </a:solidFill>
              </a:rPr>
              <a:t>Kosten	 -5.606</a:t>
            </a:r>
          </a:p>
          <a:p>
            <a:pPr marL="514350" indent="-514350" algn="l">
              <a:tabLst>
                <a:tab pos="2868613" algn="l"/>
                <a:tab pos="3586163" algn="l"/>
              </a:tabLst>
            </a:pPr>
            <a:endParaRPr lang="nl-NL" sz="2200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2868613" algn="l"/>
                <a:tab pos="3586163" algn="l"/>
              </a:tabLst>
            </a:pPr>
            <a:r>
              <a:rPr lang="nl-NL" sz="2200" u="dbl" dirty="0">
                <a:solidFill>
                  <a:schemeClr val="tx1"/>
                </a:solidFill>
              </a:rPr>
              <a:t>Resultaat	     507</a:t>
            </a:r>
          </a:p>
          <a:p>
            <a:pPr marL="514350" indent="-514350" algn="l">
              <a:tabLst>
                <a:tab pos="2868613" algn="l"/>
                <a:tab pos="3586163" algn="l"/>
              </a:tabLst>
            </a:pPr>
            <a:endParaRPr lang="nl-NL" sz="2200" u="dbl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2868613" algn="l"/>
                <a:tab pos="3586163" algn="l"/>
              </a:tabLst>
            </a:pPr>
            <a:r>
              <a:rPr lang="nl-NL" sz="2200" dirty="0">
                <a:solidFill>
                  <a:schemeClr val="tx1"/>
                </a:solidFill>
              </a:rPr>
              <a:t>Dit resultaat staat ter beschikking van de</a:t>
            </a:r>
          </a:p>
          <a:p>
            <a:pPr marL="514350" indent="-514350" algn="l">
              <a:tabLst>
                <a:tab pos="2868613" algn="l"/>
                <a:tab pos="3586163" algn="l"/>
              </a:tabLst>
            </a:pPr>
            <a:r>
              <a:rPr lang="nl-NL" sz="2200" dirty="0">
                <a:solidFill>
                  <a:schemeClr val="tx1"/>
                </a:solidFill>
              </a:rPr>
              <a:t>Algemene Leden Vergadering</a:t>
            </a:r>
          </a:p>
        </p:txBody>
      </p:sp>
    </p:spTree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4000" contrast="-18000"/>
          </a:blip>
          <a:srcRect/>
          <a:stretch>
            <a:fillRect/>
          </a:stretch>
        </p:blipFill>
        <p:spPr bwMode="auto">
          <a:xfrm>
            <a:off x="5220072" y="2924944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nl-NL" dirty="0"/>
              <a:t>Kosten 2024</a:t>
            </a: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6400800" cy="4752528"/>
          </a:xfrm>
        </p:spPr>
        <p:txBody>
          <a:bodyPr>
            <a:normAutofit/>
          </a:bodyPr>
          <a:lstStyle/>
          <a:p>
            <a:pPr marL="514350" indent="-514350" algn="l">
              <a:tabLst>
                <a:tab pos="3048000" algn="l"/>
                <a:tab pos="3586163" algn="l"/>
              </a:tabLst>
            </a:pPr>
            <a:r>
              <a:rPr lang="nl-NL" sz="2200" dirty="0">
                <a:solidFill>
                  <a:schemeClr val="tx1"/>
                </a:solidFill>
              </a:rPr>
              <a:t>Activiteiten	2.089</a:t>
            </a:r>
          </a:p>
          <a:p>
            <a:pPr marL="514350" indent="-514350" algn="l">
              <a:tabLst>
                <a:tab pos="3048000" algn="l"/>
                <a:tab pos="3586163" algn="l"/>
              </a:tabLst>
            </a:pPr>
            <a:r>
              <a:rPr lang="nl-NL" sz="2200" u="sng" dirty="0">
                <a:solidFill>
                  <a:schemeClr val="tx1"/>
                </a:solidFill>
              </a:rPr>
              <a:t>Eigen bijdrage	-  346</a:t>
            </a:r>
          </a:p>
          <a:p>
            <a:pPr marL="514350" indent="-514350" algn="l">
              <a:tabLst>
                <a:tab pos="3048000" algn="l"/>
                <a:tab pos="3765550" algn="l"/>
              </a:tabLst>
            </a:pPr>
            <a:r>
              <a:rPr lang="nl-NL" sz="2200" dirty="0">
                <a:solidFill>
                  <a:schemeClr val="tx1"/>
                </a:solidFill>
              </a:rPr>
              <a:t>Kosten activiteiten		1.743</a:t>
            </a:r>
          </a:p>
          <a:p>
            <a:pPr marL="514350" indent="-514350" algn="l">
              <a:tabLst>
                <a:tab pos="3048000" algn="l"/>
                <a:tab pos="3765550" algn="l"/>
              </a:tabLst>
            </a:pPr>
            <a:endParaRPr lang="nl-NL" sz="2200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3048000" algn="l"/>
                <a:tab pos="3765550" algn="l"/>
              </a:tabLst>
            </a:pPr>
            <a:r>
              <a:rPr lang="nl-NL" sz="2200" dirty="0">
                <a:solidFill>
                  <a:schemeClr val="tx1"/>
                </a:solidFill>
              </a:rPr>
              <a:t>Bestuurskosten		    292</a:t>
            </a:r>
          </a:p>
          <a:p>
            <a:pPr marL="514350" indent="-514350" algn="l">
              <a:tabLst>
                <a:tab pos="3048000" algn="l"/>
                <a:tab pos="3765550" algn="l"/>
              </a:tabLst>
            </a:pPr>
            <a:r>
              <a:rPr lang="nl-NL" sz="2200" dirty="0">
                <a:solidFill>
                  <a:schemeClr val="tx1"/>
                </a:solidFill>
              </a:rPr>
              <a:t>Kantoorkosten		    255</a:t>
            </a:r>
          </a:p>
          <a:p>
            <a:pPr marL="514350" indent="-514350" algn="l">
              <a:tabLst>
                <a:tab pos="3048000" algn="l"/>
                <a:tab pos="3765550" algn="l"/>
              </a:tabLst>
            </a:pPr>
            <a:r>
              <a:rPr lang="nl-NL" sz="2200" dirty="0">
                <a:solidFill>
                  <a:schemeClr val="tx1"/>
                </a:solidFill>
              </a:rPr>
              <a:t>Collectanten		    155</a:t>
            </a:r>
          </a:p>
          <a:p>
            <a:pPr marL="514350" indent="-514350" algn="l">
              <a:tabLst>
                <a:tab pos="3048000" algn="l"/>
                <a:tab pos="3765550" algn="l"/>
              </a:tabLst>
            </a:pPr>
            <a:r>
              <a:rPr lang="nl-NL" sz="2200" dirty="0">
                <a:solidFill>
                  <a:schemeClr val="tx1"/>
                </a:solidFill>
              </a:rPr>
              <a:t>Bankkosten		    203</a:t>
            </a:r>
          </a:p>
          <a:p>
            <a:pPr marL="514350" indent="-514350" algn="l">
              <a:tabLst>
                <a:tab pos="3048000" algn="l"/>
                <a:tab pos="3765550" algn="l"/>
              </a:tabLst>
            </a:pPr>
            <a:endParaRPr lang="nl-NL" sz="2200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3048000" algn="l"/>
                <a:tab pos="3765550" algn="l"/>
              </a:tabLst>
            </a:pPr>
            <a:endParaRPr lang="nl-NL" sz="2200" u="dbl" dirty="0">
              <a:solidFill>
                <a:schemeClr val="tx1"/>
              </a:solidFill>
            </a:endParaRPr>
          </a:p>
          <a:p>
            <a:pPr marL="514350" indent="-514350" algn="l">
              <a:tabLst>
                <a:tab pos="3048000" algn="l"/>
                <a:tab pos="3765550" algn="l"/>
              </a:tabLst>
            </a:pPr>
            <a:endParaRPr lang="nl-NL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5BE97013-127A-CD4F-63BF-99C15E421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24000" contrast="-18000"/>
          </a:blip>
          <a:srcRect/>
          <a:stretch>
            <a:fillRect/>
          </a:stretch>
        </p:blipFill>
        <p:spPr bwMode="auto">
          <a:xfrm>
            <a:off x="5220072" y="2924944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A04D598-A7D9-B86E-5E43-A3FEE6490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Busreis Vlugtenburg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0F4D58-7E3A-E962-9E43-4C4BD5781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nl-NL" sz="2400" dirty="0"/>
              <a:t>Accommodatie 	 2.398</a:t>
            </a:r>
          </a:p>
          <a:p>
            <a:r>
              <a:rPr lang="nl-NL" sz="2400" dirty="0"/>
              <a:t>Bus		      	 3.503</a:t>
            </a:r>
          </a:p>
          <a:p>
            <a:r>
              <a:rPr lang="nl-NL" sz="2400" dirty="0"/>
              <a:t>Boodschappen	    418</a:t>
            </a:r>
          </a:p>
          <a:p>
            <a:r>
              <a:rPr lang="nl-NL" sz="2400" dirty="0"/>
              <a:t>Lunch onderweg	    495</a:t>
            </a:r>
          </a:p>
          <a:p>
            <a:r>
              <a:rPr lang="nl-NL" sz="2400" dirty="0"/>
              <a:t>BBQ			    538</a:t>
            </a:r>
          </a:p>
          <a:p>
            <a:r>
              <a:rPr lang="nl-NL" sz="2400" dirty="0" err="1"/>
              <a:t>Spido</a:t>
            </a:r>
            <a:r>
              <a:rPr lang="nl-NL" sz="2400" dirty="0"/>
              <a:t>		    420</a:t>
            </a:r>
          </a:p>
          <a:p>
            <a:r>
              <a:rPr lang="nl-NL" sz="2400" dirty="0"/>
              <a:t>Euromast		    720</a:t>
            </a:r>
          </a:p>
          <a:p>
            <a:r>
              <a:rPr lang="nl-NL" sz="2400" dirty="0"/>
              <a:t>Sea live		    425</a:t>
            </a:r>
          </a:p>
          <a:p>
            <a:r>
              <a:rPr lang="nl-NL" sz="2400" dirty="0"/>
              <a:t>Verzekering		      95</a:t>
            </a:r>
          </a:p>
          <a:p>
            <a:r>
              <a:rPr lang="nl-NL" sz="2400" u="sng" dirty="0"/>
              <a:t>Overige		    846</a:t>
            </a:r>
          </a:p>
          <a:p>
            <a:r>
              <a:rPr lang="nl-NL" sz="2400" b="1" dirty="0"/>
              <a:t>Totaal		 9.858</a:t>
            </a:r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207D54-85DF-4601-F56F-6A5E862B20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/>
              <a:t>Bijdrage leden	1.900</a:t>
            </a:r>
          </a:p>
          <a:p>
            <a:r>
              <a:rPr lang="nl-NL" sz="2400" dirty="0"/>
              <a:t>Klein geluk		1.750</a:t>
            </a:r>
          </a:p>
          <a:p>
            <a:r>
              <a:rPr lang="nl-NL" sz="2400" dirty="0"/>
              <a:t>Handicap.nl		   750</a:t>
            </a:r>
          </a:p>
          <a:p>
            <a:r>
              <a:rPr lang="nl-NL" sz="2400" u="sng" dirty="0"/>
              <a:t>AGON fonds	2.500</a:t>
            </a:r>
          </a:p>
          <a:p>
            <a:r>
              <a:rPr lang="nl-NL" sz="2400" b="1" dirty="0"/>
              <a:t>Totaal		6.900</a:t>
            </a:r>
          </a:p>
          <a:p>
            <a:endParaRPr lang="nl-NL" sz="2400" dirty="0"/>
          </a:p>
          <a:p>
            <a:r>
              <a:rPr lang="nl-NL" sz="2400" b="1" dirty="0"/>
              <a:t>Kosten vereniging	2.958</a:t>
            </a:r>
          </a:p>
        </p:txBody>
      </p:sp>
    </p:spTree>
    <p:extLst>
      <p:ext uri="{BB962C8B-B14F-4D97-AF65-F5344CB8AC3E}">
        <p14:creationId xmlns:p14="http://schemas.microsoft.com/office/powerpoint/2010/main" val="971671013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4000" contrast="-18000"/>
          </a:blip>
          <a:srcRect/>
          <a:stretch>
            <a:fillRect/>
          </a:stretch>
        </p:blipFill>
        <p:spPr bwMode="auto">
          <a:xfrm>
            <a:off x="5220072" y="2924944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Balans AGON per 31-12-2024</a:t>
            </a:r>
          </a:p>
        </p:txBody>
      </p:sp>
      <p:sp>
        <p:nvSpPr>
          <p:cNvPr id="4" name="Ondertitel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14350" indent="-514350" algn="l">
              <a:buNone/>
              <a:tabLst>
                <a:tab pos="2868613" algn="l"/>
              </a:tabLst>
            </a:pPr>
            <a:r>
              <a:rPr lang="nl-NL" sz="1800" b="1" u="sng" dirty="0"/>
              <a:t>Activa</a:t>
            </a:r>
          </a:p>
          <a:p>
            <a:pPr marL="514350" indent="-514350" algn="l">
              <a:buNone/>
              <a:tabLst>
                <a:tab pos="2868613" algn="l"/>
              </a:tabLst>
            </a:pPr>
            <a:r>
              <a:rPr lang="nl-NL" sz="1800" dirty="0"/>
              <a:t>Vooruit betaalde kosten	          0</a:t>
            </a:r>
          </a:p>
          <a:p>
            <a:pPr marL="514350" indent="-514350" algn="l">
              <a:buNone/>
              <a:tabLst>
                <a:tab pos="2868613" algn="l"/>
              </a:tabLst>
            </a:pPr>
            <a:r>
              <a:rPr lang="nl-NL" sz="1800" dirty="0"/>
              <a:t>Kleine kas	      270</a:t>
            </a:r>
          </a:p>
          <a:p>
            <a:pPr marL="514350" indent="-514350" algn="l">
              <a:buNone/>
              <a:tabLst>
                <a:tab pos="2868613" algn="l"/>
              </a:tabLst>
            </a:pPr>
            <a:r>
              <a:rPr lang="nl-NL" sz="1800" dirty="0" err="1"/>
              <a:t>ABN-Amro</a:t>
            </a:r>
            <a:r>
              <a:rPr lang="nl-NL" sz="1800" dirty="0"/>
              <a:t> bank	15.666</a:t>
            </a:r>
          </a:p>
          <a:p>
            <a:pPr marL="514350" indent="-514350" algn="l">
              <a:buNone/>
              <a:tabLst>
                <a:tab pos="2868613" algn="l"/>
              </a:tabLst>
            </a:pPr>
            <a:endParaRPr lang="nl-NL" sz="1800" dirty="0"/>
          </a:p>
          <a:p>
            <a:pPr marL="514350" indent="-514350" algn="l">
              <a:buNone/>
              <a:tabLst>
                <a:tab pos="2868613" algn="l"/>
              </a:tabLst>
            </a:pPr>
            <a:endParaRPr lang="nl-NL" sz="1800" dirty="0"/>
          </a:p>
          <a:p>
            <a:pPr marL="514350" indent="-514350" algn="l">
              <a:buNone/>
              <a:tabLst>
                <a:tab pos="2868613" algn="l"/>
              </a:tabLst>
            </a:pPr>
            <a:endParaRPr lang="nl-NL" sz="1800" dirty="0"/>
          </a:p>
          <a:p>
            <a:pPr marL="514350" indent="-514350" algn="l">
              <a:buNone/>
              <a:tabLst>
                <a:tab pos="2868613" algn="l"/>
              </a:tabLst>
            </a:pPr>
            <a:endParaRPr lang="nl-NL" sz="1800" dirty="0"/>
          </a:p>
          <a:p>
            <a:pPr marL="514350" indent="-514350" algn="l">
              <a:buNone/>
              <a:tabLst>
                <a:tab pos="2868613" algn="l"/>
              </a:tabLst>
            </a:pPr>
            <a:endParaRPr lang="nl-NL" sz="1800" dirty="0"/>
          </a:p>
          <a:p>
            <a:pPr marL="514350" indent="-514350" algn="l">
              <a:buNone/>
              <a:tabLst>
                <a:tab pos="2868613" algn="l"/>
              </a:tabLst>
            </a:pPr>
            <a:r>
              <a:rPr lang="nl-NL" sz="1800" b="1" u="dbl" dirty="0"/>
              <a:t>Totaal activa	15.936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2868613" algn="l"/>
              </a:tabLst>
            </a:pPr>
            <a:r>
              <a:rPr lang="nl-NL" sz="1800" b="1" u="sng" dirty="0"/>
              <a:t>Passiva</a:t>
            </a:r>
          </a:p>
          <a:p>
            <a:pPr>
              <a:buNone/>
              <a:tabLst>
                <a:tab pos="2868613" algn="l"/>
              </a:tabLst>
            </a:pPr>
            <a:r>
              <a:rPr lang="nl-NL" sz="1800" dirty="0"/>
              <a:t>Vermogen 01-01	15.035</a:t>
            </a:r>
          </a:p>
          <a:p>
            <a:pPr>
              <a:buNone/>
              <a:tabLst>
                <a:tab pos="2868613" algn="l"/>
              </a:tabLst>
            </a:pPr>
            <a:r>
              <a:rPr lang="nl-NL" sz="1800" dirty="0"/>
              <a:t>Reservering:</a:t>
            </a:r>
          </a:p>
          <a:p>
            <a:pPr>
              <a:buNone/>
              <a:tabLst>
                <a:tab pos="2868613" algn="l"/>
              </a:tabLst>
            </a:pPr>
            <a:r>
              <a:rPr lang="nl-NL" sz="1800" dirty="0"/>
              <a:t>AGON-Fonds	</a:t>
            </a:r>
          </a:p>
          <a:p>
            <a:pPr>
              <a:buNone/>
              <a:tabLst>
                <a:tab pos="2868613" algn="l"/>
              </a:tabLst>
            </a:pPr>
            <a:r>
              <a:rPr lang="nl-NL" sz="1800" u="sng" dirty="0"/>
              <a:t>Resultaat boekjaar	     506</a:t>
            </a:r>
          </a:p>
          <a:p>
            <a:pPr>
              <a:buNone/>
              <a:tabLst>
                <a:tab pos="2868613" algn="l"/>
              </a:tabLst>
            </a:pPr>
            <a:r>
              <a:rPr lang="nl-NL" sz="1800" dirty="0"/>
              <a:t>Vermogen 31-12	15.541</a:t>
            </a:r>
          </a:p>
          <a:p>
            <a:pPr>
              <a:buNone/>
              <a:tabLst>
                <a:tab pos="2868613" algn="l"/>
              </a:tabLst>
            </a:pPr>
            <a:endParaRPr lang="nl-NL" sz="1800" dirty="0"/>
          </a:p>
          <a:p>
            <a:pPr>
              <a:buNone/>
              <a:tabLst>
                <a:tab pos="2868613" algn="l"/>
              </a:tabLst>
            </a:pPr>
            <a:r>
              <a:rPr lang="nl-NL" sz="1800" dirty="0"/>
              <a:t>No te betalen	     340</a:t>
            </a:r>
          </a:p>
          <a:p>
            <a:pPr>
              <a:buNone/>
              <a:tabLst>
                <a:tab pos="2868613" algn="l"/>
              </a:tabLst>
            </a:pPr>
            <a:r>
              <a:rPr lang="nl-NL" sz="1800" dirty="0"/>
              <a:t>Vooruit ontvangen contributie	        55</a:t>
            </a:r>
          </a:p>
          <a:p>
            <a:pPr>
              <a:buNone/>
              <a:tabLst>
                <a:tab pos="2868613" algn="l"/>
              </a:tabLst>
            </a:pPr>
            <a:r>
              <a:rPr lang="nl-NL" sz="1800" b="1" u="dbl" dirty="0"/>
              <a:t>Totaal passiva	15.936</a:t>
            </a:r>
          </a:p>
          <a:p>
            <a:pPr>
              <a:buNone/>
              <a:tabLst>
                <a:tab pos="2868613" algn="l"/>
              </a:tabLst>
            </a:pPr>
            <a:endParaRPr lang="nl-NL" sz="1800" dirty="0"/>
          </a:p>
          <a:p>
            <a:pPr>
              <a:tabLst>
                <a:tab pos="2868613" algn="l"/>
              </a:tabLst>
            </a:pPr>
            <a:endParaRPr lang="nl-NL" sz="2200" dirty="0"/>
          </a:p>
        </p:txBody>
      </p:sp>
    </p:spTree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lum bright="24000" contrast="-18000"/>
          </a:blip>
          <a:srcRect/>
          <a:stretch>
            <a:fillRect/>
          </a:stretch>
        </p:blipFill>
        <p:spPr bwMode="auto">
          <a:xfrm>
            <a:off x="5220072" y="2924944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/>
          <a:lstStyle/>
          <a:p>
            <a:r>
              <a:rPr lang="nl-NL" dirty="0"/>
              <a:t>Kascommissie</a:t>
            </a: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6400800" cy="4752528"/>
          </a:xfrm>
        </p:spPr>
        <p:txBody>
          <a:bodyPr>
            <a:normAutofit/>
          </a:bodyPr>
          <a:lstStyle/>
          <a:p>
            <a:pPr marL="514350" indent="-514350" algn="l"/>
            <a:r>
              <a:rPr lang="nl-NL" sz="2200" dirty="0">
                <a:solidFill>
                  <a:schemeClr val="tx1"/>
                </a:solidFill>
              </a:rPr>
              <a:t>Verslag controle</a:t>
            </a:r>
          </a:p>
          <a:p>
            <a:pPr marL="514350" indent="-514350" algn="l"/>
            <a:endParaRPr lang="nl-NL" sz="2200" dirty="0">
              <a:solidFill>
                <a:schemeClr val="tx1"/>
              </a:solidFill>
            </a:endParaRPr>
          </a:p>
          <a:p>
            <a:pPr marL="514350" indent="-514350" algn="l"/>
            <a:r>
              <a:rPr lang="nl-NL" sz="2200" dirty="0">
                <a:solidFill>
                  <a:schemeClr val="tx1"/>
                </a:solidFill>
              </a:rPr>
              <a:t>Samenstelling kascommissie 2025</a:t>
            </a:r>
          </a:p>
        </p:txBody>
      </p:sp>
    </p:spTree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334</Words>
  <Application>Microsoft Office PowerPoint</Application>
  <PresentationFormat>Diavoorstelling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Office-thema</vt:lpstr>
      <vt:lpstr>Algemene Leden Vergadering</vt:lpstr>
      <vt:lpstr>AGENDA</vt:lpstr>
      <vt:lpstr>Financieel jaarverslag 2024</vt:lpstr>
      <vt:lpstr>uitgaven</vt:lpstr>
      <vt:lpstr>Exploitatie rekening</vt:lpstr>
      <vt:lpstr>Kosten 2024</vt:lpstr>
      <vt:lpstr>Busreis Vlugtenburg</vt:lpstr>
      <vt:lpstr>Balans AGON per 31-12-2024</vt:lpstr>
      <vt:lpstr>Kascommissie</vt:lpstr>
      <vt:lpstr>Rondvraag</vt:lpstr>
      <vt:lpstr>Het bestuur dankt u hartelijk voor uw aanwezigheid en steun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Algemene Leden Vergadering</dc:title>
  <dc:creator>J.C. Pas</dc:creator>
  <cp:lastModifiedBy>J. Pas</cp:lastModifiedBy>
  <cp:revision>82</cp:revision>
  <dcterms:created xsi:type="dcterms:W3CDTF">2018-02-28T10:59:20Z</dcterms:created>
  <dcterms:modified xsi:type="dcterms:W3CDTF">2025-03-17T11:57:17Z</dcterms:modified>
</cp:coreProperties>
</file>